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24"/>
  </p:notesMasterIdLst>
  <p:sldIdLst>
    <p:sldId id="258" r:id="rId4"/>
    <p:sldId id="261" r:id="rId5"/>
    <p:sldId id="341" r:id="rId6"/>
    <p:sldId id="344" r:id="rId7"/>
    <p:sldId id="345" r:id="rId8"/>
    <p:sldId id="366" r:id="rId9"/>
    <p:sldId id="280" r:id="rId10"/>
    <p:sldId id="281" r:id="rId11"/>
    <p:sldId id="342" r:id="rId12"/>
    <p:sldId id="283" r:id="rId13"/>
    <p:sldId id="286" r:id="rId14"/>
    <p:sldId id="294" r:id="rId15"/>
    <p:sldId id="295" r:id="rId16"/>
    <p:sldId id="301" r:id="rId17"/>
    <p:sldId id="303" r:id="rId18"/>
    <p:sldId id="306" r:id="rId19"/>
    <p:sldId id="305" r:id="rId20"/>
    <p:sldId id="307" r:id="rId21"/>
    <p:sldId id="308" r:id="rId22"/>
    <p:sldId id="312" r:id="rId23"/>
    <p:sldId id="316" r:id="rId25"/>
    <p:sldId id="340" r:id="rId26"/>
    <p:sldId id="343" r:id="rId27"/>
    <p:sldId id="322" r:id="rId28"/>
    <p:sldId id="364" r:id="rId29"/>
    <p:sldId id="365" r:id="rId30"/>
    <p:sldId id="367" r:id="rId31"/>
    <p:sldId id="388" r:id="rId32"/>
    <p:sldId id="389" r:id="rId33"/>
    <p:sldId id="390" r:id="rId34"/>
  </p:sldIdLst>
  <p:sldSz cx="12192000" cy="6858000"/>
  <p:notesSz cx="6858000" cy="9144000"/>
  <p:embeddedFontLst>
    <p:embeddedFont>
      <p:font typeface="Calibri" panose="020F0502020204030204" pitchFamily="34" charset="0"/>
      <p:regular r:id="rId38"/>
    </p:embeddedFont>
    <p:embeddedFont>
      <p:font typeface="Hiragino Sans GB W3" panose="020B0300000000000000" charset="-122"/>
      <p:regular r:id="rId39"/>
    </p:embeddedFont>
    <p:embeddedFont>
      <p:font typeface="Hiragino Sans GB W6" panose="020B0300000000000000" charset="-122"/>
      <p:regular r:id="rId40"/>
    </p:embeddedFont>
    <p:embeddedFont>
      <p:font typeface="等线" panose="02010600030101010101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564848"/>
    <a:srgbClr val="595959"/>
    <a:srgbClr val="A5E4DC"/>
    <a:srgbClr val="F2EFDE"/>
    <a:srgbClr val="89B999"/>
    <a:srgbClr val="77A7BB"/>
    <a:srgbClr val="CC9999"/>
    <a:srgbClr val="C0504D"/>
    <a:srgbClr val="2BD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4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84" y="328"/>
      </p:cViewPr>
      <p:guideLst>
        <p:guide orient="horz" pos="21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A4B90-DB37-4566-9815-A42F26E17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91903-BE1B-46DE-8AE0-0E605713B8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但千万不要参考秀米公众号的排版，真的很丑！</a:t>
            </a:r>
            <a:endParaRPr lang="zh-CN" altLang="en-US"/>
          </a:p>
          <a:p>
            <a:r>
              <a:rPr lang="zh-CN" altLang="en-US"/>
              <a:t>概率论，社交实验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这次潮汐音乐节的推文：黑绿配色，很有蹦迪气氛；</a:t>
            </a:r>
            <a:endParaRPr lang="zh-CN" altLang="en-US"/>
          </a:p>
          <a:p>
            <a:r>
              <a:rPr lang="zh-CN" altLang="en-US"/>
              <a:t>像之前流传很广的招生广告的套路，先讲个故事，再说原来男生是浙大的，所以才这么有素质——欢迎报考浙江大学！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隔远，比如说把图片放在两者之间。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仅针对活动</a:t>
            </a:r>
            <a:r>
              <a:rPr lang="en-US" altLang="zh-CN"/>
              <a:t>/</a:t>
            </a:r>
            <a:r>
              <a:rPr lang="zh-CN" altLang="en-US"/>
              <a:t>安利推，剧情向</a:t>
            </a:r>
            <a:r>
              <a:rPr lang="en-US" altLang="zh-CN"/>
              <a:t>/</a:t>
            </a:r>
            <a:r>
              <a:rPr lang="zh-CN" altLang="en-US"/>
              <a:t>走心向不在此列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easyicon.net/" TargetMode="External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hyperlink" Target="https://mp.weixin.qq.com/s/9k3S4V9T0curMcSKuUj9fg" TargetMode="External"/><Relationship Id="rId1" Type="http://schemas.openxmlformats.org/officeDocument/2006/relationships/hyperlink" Target="https://mp.weixin.qq.com/s/gi7_JqLjsiJIl5NcjrVVR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coolors.co/7ae7c7-253031-faa916-b2675e-ae76a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hyperlink" Target="http://huaban.com/" TargetMode="External"/><Relationship Id="rId1" Type="http://schemas.openxmlformats.org/officeDocument/2006/relationships/hyperlink" Target="https://mp.weixin.qq.com/s/F4FBJrgYSyl59MuE6QPZPQ" TargetMode="Externa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https://mp.weixin.qq.com/s/eWLzG99SxOa_OcFfO_v8xQ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mp.weixin.qq.com/s/CW62hwFSB0Bex3PjXtYqhg" TargetMode="External"/><Relationship Id="rId5" Type="http://schemas.openxmlformats.org/officeDocument/2006/relationships/hyperlink" Target="https://mp.weixin.qq.com/s/Tm0TpVGJ6R6ubu5ETGFdIw" TargetMode="External"/><Relationship Id="rId4" Type="http://schemas.openxmlformats.org/officeDocument/2006/relationships/hyperlink" Target="https://mp.weixin.qq.com/s/gBsxqvjjEbaczvtYTJknMg" TargetMode="External"/><Relationship Id="rId3" Type="http://schemas.openxmlformats.org/officeDocument/2006/relationships/hyperlink" Target="https://mp.weixin.qq.com/s/TWKmAo-8JTbgHv5iPpkx6g" TargetMode="External"/><Relationship Id="rId2" Type="http://schemas.openxmlformats.org/officeDocument/2006/relationships/hyperlink" Target="https://mp.weixin.qq.com/s/TLiyaPm4zWHL8jsW2dqADw" TargetMode="External"/><Relationship Id="rId1" Type="http://schemas.openxmlformats.org/officeDocument/2006/relationships/hyperlink" Target="https://mp.weixin.qq.com/s/JByBAOrnfX6R5sGpP0sHUA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.xiumi.us/board/v5/4QNwt/278656058" TargetMode="External"/><Relationship Id="rId1" Type="http://schemas.openxmlformats.org/officeDocument/2006/relationships/hyperlink" Target="https://c.xiumi.us/board/v5/55mI4/278785712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c.xiumi.us/board/v5/55mI4/278785712" TargetMode="External"/><Relationship Id="rId1" Type="http://schemas.openxmlformats.org/officeDocument/2006/relationships/hyperlink" Target="https://b.xiumi.us/board/v5/55VZt/25673951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hyperlink" Target="QSC%202021/&#25512;&#25991;&#20998;&#20139;/&#26696;&#20363;/&#25512;&#25991;:&#21507;&#21589;.m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mp.weixin.qq.com/s/CotJGoLzWG9LWwvGZruU_g" TargetMode="External"/><Relationship Id="rId4" Type="http://schemas.openxmlformats.org/officeDocument/2006/relationships/hyperlink" Target="https://mp.weixin.qq.com/s/r5PIo07kKGOEOzT-_96xtw" TargetMode="External"/><Relationship Id="rId3" Type="http://schemas.openxmlformats.org/officeDocument/2006/relationships/hyperlink" Target="https://mp.weixin.qq.com/s/JunFy-Tm2s8FXHLPdb1b7Q" TargetMode="External"/><Relationship Id="rId2" Type="http://schemas.openxmlformats.org/officeDocument/2006/relationships/hyperlink" Target="https://mp.weixin.qq.com/s/PJiNK-L2UmVF1r4FieWHHg" TargetMode="External"/><Relationship Id="rId1" Type="http://schemas.openxmlformats.org/officeDocument/2006/relationships/hyperlink" Target="https://mp.weixin.qq.com/s/-pzbREOA7WsSI1uh0nTdX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 bwMode="auto">
          <a:xfrm>
            <a:off x="3921773" y="1117600"/>
            <a:ext cx="4311649" cy="43116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076" name="文本框 2"/>
          <p:cNvSpPr txBox="1">
            <a:spLocks noChangeArrowheads="1"/>
          </p:cNvSpPr>
          <p:nvPr/>
        </p:nvSpPr>
        <p:spPr bwMode="auto">
          <a:xfrm>
            <a:off x="3204427" y="1872961"/>
            <a:ext cx="5783157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spc="600" dirty="0">
                <a:solidFill>
                  <a:schemeClr val="bg1"/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rPr>
              <a:t>推文内训</a:t>
            </a:r>
            <a:endParaRPr lang="en-US" altLang="zh-CN" sz="4000" spc="600" dirty="0">
              <a:solidFill>
                <a:schemeClr val="bg1"/>
              </a:solidFill>
              <a:latin typeface="汉仪润圆-65W" panose="00020600040101010101" pitchFamily="18" charset="-122"/>
              <a:ea typeface="汉仪润圆-65W" panose="00020600040101010101" pitchFamily="18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spc="600" dirty="0">
              <a:solidFill>
                <a:schemeClr val="bg1"/>
              </a:solidFill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spc="600" dirty="0">
              <a:solidFill>
                <a:schemeClr val="bg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spc="600" dirty="0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文案</a:t>
            </a:r>
            <a:r>
              <a:rPr lang="en-US" altLang="zh-CN" sz="2000" spc="600" dirty="0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+</a:t>
            </a:r>
            <a:r>
              <a:rPr lang="zh-CN" altLang="en-US" sz="2000" spc="600" dirty="0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排版</a:t>
            </a:r>
            <a:endParaRPr lang="en-US" altLang="zh-CN" sz="2000" spc="600" dirty="0">
              <a:solidFill>
                <a:schemeClr val="bg1"/>
              </a:solidFill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spc="600" dirty="0">
              <a:solidFill>
                <a:schemeClr val="bg1"/>
              </a:solidFill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spc="600" dirty="0">
              <a:solidFill>
                <a:schemeClr val="bg1"/>
              </a:solidFill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 spc="600" dirty="0">
              <a:solidFill>
                <a:schemeClr val="bg1"/>
              </a:solidFill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spc="600" dirty="0">
              <a:solidFill>
                <a:schemeClr val="bg1"/>
              </a:solidFill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29200" y="4304665"/>
            <a:ext cx="2383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CC</a:t>
            </a:r>
            <a:r>
              <a:rPr lang="zh-CN" altLang="en-US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乐              </a:t>
            </a:r>
            <a:r>
              <a:rPr lang="en-US" altLang="zh-CN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4.2</a:t>
            </a:r>
            <a:endParaRPr lang="en-US" altLang="zh-CN">
              <a:solidFill>
                <a:schemeClr val="bg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8149" cy="544656"/>
            <a:chOff x="-783916" y="152400"/>
            <a:chExt cx="2708149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36647" y="225191"/>
              <a:ext cx="196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397635" y="765810"/>
            <a:ext cx="10248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举例： 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00's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童年放映室（求是潮公众号）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FLAG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时间胶囊计划（求是潮公众号）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pic>
        <p:nvPicPr>
          <p:cNvPr id="3" name="图片 2" descr="图标"/>
          <p:cNvPicPr>
            <a:picLocks noChangeAspect="1"/>
          </p:cNvPicPr>
          <p:nvPr/>
        </p:nvPicPr>
        <p:blipFill>
          <a:blip r:embed="rId3"/>
          <a:srcRect r="855" b="15946"/>
          <a:stretch>
            <a:fillRect/>
          </a:stretch>
        </p:blipFill>
        <p:spPr>
          <a:xfrm>
            <a:off x="1397635" y="2649855"/>
            <a:ext cx="2136140" cy="3256915"/>
          </a:xfrm>
          <a:prstGeom prst="rect">
            <a:avLst/>
          </a:prstGeom>
        </p:spPr>
      </p:pic>
      <p:pic>
        <p:nvPicPr>
          <p:cNvPr id="8" name="图片 7" descr="emoj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720" y="2650490"/>
            <a:ext cx="1937385" cy="32562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89639" y="2004741"/>
            <a:ext cx="5337175" cy="390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小标题：突出重点；划分板块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参考形式：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emoji/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小图标 可爱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（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emoji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真的很好用！）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一些</a:t>
            </a:r>
            <a:r>
              <a:rPr lang="en-US" altLang="zh-CN" sz="2800" dirty="0" err="1">
                <a:latin typeface="Hiragino Sans GB W3" panose="020B0300000000000000" charset="-122"/>
                <a:ea typeface="Hiragino Sans GB W3" panose="020B0300000000000000" charset="-122"/>
              </a:rPr>
              <a:t>极简的标题模板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图标</a:t>
            </a:r>
            <a:r>
              <a:rPr lang="en-US" altLang="zh-CN" sz="2800" dirty="0">
                <a:latin typeface="+mj-ea"/>
                <a:ea typeface="+mj-ea"/>
                <a:cs typeface="FZQingKeBenYueSongS-R-GB"/>
                <a:sym typeface="+mn-ea"/>
                <a:hlinkClick r:id="rId5"/>
              </a:rPr>
              <a:t>https://www.easyicon.net/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21661" y="129540"/>
            <a:ext cx="2736725" cy="544656"/>
            <a:chOff x="-783916" y="152400"/>
            <a:chExt cx="273672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262071" y="225191"/>
              <a:ext cx="221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基本格式：分割线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547817" y="852488"/>
            <a:ext cx="909648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宜简不宜繁，拒绝秀米土味模板</a:t>
            </a:r>
            <a:endParaRPr lang="en-US" altLang="zh-CN" sz="2800" dirty="0"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 t="14722" r="8568"/>
          <a:stretch>
            <a:fillRect/>
          </a:stretch>
        </p:blipFill>
        <p:spPr>
          <a:xfrm>
            <a:off x="900430" y="1590040"/>
            <a:ext cx="2486025" cy="4951095"/>
          </a:xfrm>
          <a:prstGeom prst="rect">
            <a:avLst/>
          </a:prstGeom>
          <a:ln>
            <a:noFill/>
          </a:ln>
          <a:effectLst>
            <a:outerShdw dir="2700000" sx="1000" sy="1000" algn="tl" rotWithShape="0">
              <a:srgbClr val="333333">
                <a:alpha val="100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410845" y="3404235"/>
            <a:ext cx="43795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/>
              <a:t>NO</a:t>
            </a:r>
            <a:r>
              <a:rPr lang="zh-CN" altLang="en-US" sz="8000" b="1"/>
              <a:t>！</a:t>
            </a:r>
            <a:endParaRPr lang="zh-CN" altLang="en-US" sz="8000" b="1"/>
          </a:p>
        </p:txBody>
      </p:sp>
      <p:pic>
        <p:nvPicPr>
          <p:cNvPr id="9" name="图片 8" descr="931617372477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805" y="1700530"/>
            <a:ext cx="6214745" cy="47307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94445" y="4038600"/>
            <a:ext cx="1597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</a:rPr>
              <a:t>可！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44979" cy="544656"/>
            <a:chOff x="-783916" y="152400"/>
            <a:chExt cx="2744979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3" y="225191"/>
              <a:ext cx="196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基本格式：强调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547182" y="1121497"/>
            <a:ext cx="9096482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加粗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加大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背景色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字变色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下划线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倾斜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Hiragino Sans GB W6" panose="020B0300000000000000" charset="-122"/>
                <a:ea typeface="Hiragino Sans GB W6" panose="020B0300000000000000" charset="-122"/>
              </a:rPr>
              <a:t>宜精不宜多</a:t>
            </a:r>
            <a:endParaRPr lang="en-US" altLang="zh-CN" sz="2800" b="1" dirty="0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pic>
        <p:nvPicPr>
          <p:cNvPr id="8" name="图片 7" descr="IMG_53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8530" y="1526540"/>
            <a:ext cx="5153025" cy="3804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8313" y="224556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配色：单色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547325" y="1071791"/>
            <a:ext cx="909648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单色：符合文风、</a:t>
            </a:r>
            <a:r>
              <a:rPr lang="zh-CN" altLang="en-US" sz="2800" u="sng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低饱和度（不要太亮）</a:t>
            </a:r>
            <a:endParaRPr lang="zh-CN" altLang="en-US" sz="2800" u="sng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2076450"/>
            <a:ext cx="2807335" cy="16783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85" y="2076450"/>
            <a:ext cx="2783840" cy="1685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25" y="2076450"/>
            <a:ext cx="2943860" cy="1668780"/>
          </a:xfrm>
          <a:prstGeom prst="rect">
            <a:avLst/>
          </a:prstGeom>
        </p:spPr>
      </p:pic>
      <p:pic>
        <p:nvPicPr>
          <p:cNvPr id="19" name="图片 18" descr="941617374763_.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040" y="4323715"/>
            <a:ext cx="3377565" cy="21336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849495" y="5129530"/>
            <a:ext cx="1938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</a:rPr>
              <a:t>不可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47494" y="1767751"/>
            <a:ext cx="9096482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强调色的使用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色相对比 彩度对比 色调对比 补色对比 面积对比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配色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几种配色方法</a:t>
            </a:r>
            <a:endParaRPr lang="zh-CN" altLang="en-US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66883" y="225191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配色：多色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29" y="1278795"/>
            <a:ext cx="7589576" cy="42941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28" y="1278795"/>
            <a:ext cx="7459827" cy="42941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27" y="1278795"/>
            <a:ext cx="7738651" cy="42941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56" y="1278795"/>
            <a:ext cx="7305982" cy="43133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54" y="1278795"/>
            <a:ext cx="7570149" cy="4294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" y="1467931"/>
            <a:ext cx="8190943" cy="405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9438233" y="907803"/>
            <a:ext cx="1131113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rPr>
              <a:t>渐变配色法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汉仪润圆-65W" panose="00020600040101010101" pitchFamily="18" charset="-122"/>
              <a:ea typeface="汉仪润圆-65W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77133" y="3256520"/>
            <a:ext cx="492443" cy="3465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新蒂手札体" panose="02000500000000000000" pitchFamily="2" charset="-122"/>
                <a:ea typeface="汉仪新蒂手札体" panose="02000500000000000000" pitchFamily="2" charset="-122"/>
              </a:rPr>
              <a:t>——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新蒂手札体" panose="02000500000000000000" pitchFamily="2" charset="-122"/>
                <a:ea typeface="汉仪新蒂手札体" panose="02000500000000000000" pitchFamily="2" charset="-122"/>
              </a:rPr>
              <a:t>同色系渐变配色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931"/>
            <a:ext cx="8219297" cy="405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9438233" y="907803"/>
            <a:ext cx="1131113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rPr>
              <a:t>色调配色法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汉仪润圆-65W" panose="00020600040101010101" pitchFamily="18" charset="-122"/>
              <a:ea typeface="汉仪润圆-65W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77124" y="3256520"/>
            <a:ext cx="492443" cy="3465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新蒂手札体" panose="02000500000000000000" pitchFamily="2" charset="-122"/>
                <a:ea typeface="汉仪新蒂手札体" panose="02000500000000000000" pitchFamily="2" charset="-122"/>
              </a:rPr>
              <a:t>——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新蒂手札体" panose="02000500000000000000" pitchFamily="2" charset="-122"/>
                <a:ea typeface="汉仪新蒂手札体" panose="02000500000000000000" pitchFamily="2" charset="-122"/>
              </a:rPr>
              <a:t>粉色系色调配色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" y="1467931"/>
            <a:ext cx="8177204" cy="405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9438233" y="907803"/>
            <a:ext cx="1131113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rPr>
              <a:t>对比配色法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汉仪润圆-65W" panose="00020600040101010101" pitchFamily="18" charset="-122"/>
              <a:ea typeface="汉仪润圆-65W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77131" y="3256520"/>
            <a:ext cx="492443" cy="3465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新蒂手札体" panose="02000500000000000000" pitchFamily="2" charset="-122"/>
                <a:ea typeface="汉仪新蒂手札体" panose="02000500000000000000" pitchFamily="2" charset="-122"/>
              </a:rPr>
              <a:t>——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新蒂手札体" panose="02000500000000000000" pitchFamily="2" charset="-122"/>
                <a:ea typeface="汉仪新蒂手札体" panose="02000500000000000000" pitchFamily="2" charset="-122"/>
              </a:rPr>
              <a:t>高饱和度配色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5938" y="258846"/>
              <a:ext cx="6976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配色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579587" y="2280986"/>
            <a:ext cx="3031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汉仪润圆-65W" panose="00020600040101010101" pitchFamily="18" charset="-122"/>
                <a:ea typeface="汉仪润圆-65W" panose="00020600040101010101" pitchFamily="18" charset="-122"/>
                <a:hlinkClick r:id="rId1" action="ppaction://hlinkfile"/>
              </a:rPr>
              <a:t>哪里找配色</a:t>
            </a:r>
            <a:endParaRPr lang="zh-CN" altLang="en-US" sz="3200" b="1" dirty="0">
              <a:latin typeface="汉仪润圆-65W" panose="00020600040101010101" pitchFamily="18" charset="-122"/>
              <a:ea typeface="汉仪润圆-65W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22600" y="3787775"/>
            <a:ext cx="614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latin typeface="+mj-lt"/>
                <a:ea typeface="汉仪新蒂手札体" panose="02000500000000000000" pitchFamily="2" charset="-122"/>
                <a:sym typeface="+mn-ea"/>
              </a:rPr>
              <a:t>https://coolors.co/7ae7c7-253031-faa916-b2675e-ae76a6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2700000">
            <a:off x="2114979" y="2786286"/>
            <a:ext cx="1800225" cy="1800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700000">
            <a:off x="4007813" y="2786360"/>
            <a:ext cx="1800225" cy="1800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634978" y="664428"/>
            <a:ext cx="5018882" cy="1261433"/>
            <a:chOff x="3634978" y="664428"/>
            <a:chExt cx="5018882" cy="1261433"/>
          </a:xfrm>
        </p:grpSpPr>
        <p:sp>
          <p:nvSpPr>
            <p:cNvPr id="13" name="文本框 6"/>
            <p:cNvSpPr txBox="1">
              <a:spLocks noChangeArrowheads="1"/>
            </p:cNvSpPr>
            <p:nvPr/>
          </p:nvSpPr>
          <p:spPr bwMode="auto">
            <a:xfrm>
              <a:off x="4829969" y="664428"/>
              <a:ext cx="26289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400" spc="1300" dirty="0">
                  <a:solidFill>
                    <a:schemeClr val="bg1"/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目录</a:t>
              </a:r>
              <a:endParaRPr lang="zh-CN" altLang="en-US" sz="5400" spc="1300" dirty="0">
                <a:solidFill>
                  <a:schemeClr val="bg1"/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  <p:sp>
          <p:nvSpPr>
            <p:cNvPr id="18" name="文本框 6"/>
            <p:cNvSpPr txBox="1">
              <a:spLocks noChangeArrowheads="1"/>
            </p:cNvSpPr>
            <p:nvPr/>
          </p:nvSpPr>
          <p:spPr bwMode="auto">
            <a:xfrm>
              <a:off x="3634978" y="1525751"/>
              <a:ext cx="50188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spc="1300" dirty="0">
                  <a:solidFill>
                    <a:schemeClr val="bg1"/>
                  </a:solidFill>
                  <a:latin typeface="造字工房悦黑体验版纤细体" pitchFamily="50" charset="-122"/>
                  <a:ea typeface="造字工房悦黑体验版纤细体" pitchFamily="50" charset="-122"/>
                </a:rPr>
                <a:t>CONTENT</a:t>
              </a:r>
              <a:endParaRPr lang="zh-CN" altLang="en-US" sz="2000" spc="1300" dirty="0">
                <a:solidFill>
                  <a:schemeClr val="bg1"/>
                </a:solidFill>
                <a:latin typeface="造字工房悦黑体验版纤细体" pitchFamily="50" charset="-122"/>
                <a:ea typeface="造字工房悦黑体验版纤细体" pitchFamily="50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024443" y="3394644"/>
            <a:ext cx="1982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文案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16642" y="3394084"/>
            <a:ext cx="1982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排版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5923074" y="2785651"/>
            <a:ext cx="1800225" cy="1800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70818" y="3147154"/>
            <a:ext cx="1605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活动、安利推</a:t>
            </a:r>
            <a:endParaRPr lang="zh-CN" altLang="en-US" sz="3200" dirty="0">
              <a:solidFill>
                <a:schemeClr val="bg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7805849" y="2785651"/>
            <a:ext cx="1800225" cy="1800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176260" y="3394710"/>
            <a:ext cx="1060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案例</a:t>
            </a:r>
            <a:endParaRPr lang="zh-CN" altLang="en-US" sz="3200">
              <a:solidFill>
                <a:schemeClr val="bg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5938" y="258846"/>
              <a:ext cx="6976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配图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3170" y="1085215"/>
            <a:ext cx="1019556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边框</a:t>
            </a:r>
            <a:r>
              <a:rPr lang="en-US" altLang="zh-CN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or</a:t>
            </a:r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阴影 ✓（阴影真的很好用！）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复杂的模板 ✕ 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低清晰度    ✕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注意：推送图片大小小于</a:t>
            </a:r>
            <a:r>
              <a:rPr lang="en-US" altLang="zh-CN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2M</a:t>
            </a:r>
            <a:endParaRPr lang="en-US" altLang="zh-CN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endParaRPr lang="en-US" altLang="zh-CN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1" action="ppaction://hlinkfile"/>
              </a:rPr>
              <a:t>边框</a:t>
            </a:r>
            <a:r>
              <a:rPr lang="en-US" altLang="zh-CN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1" action="ppaction://hlinkfile"/>
              </a:rPr>
              <a:t>/</a:t>
            </a:r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1" action="ppaction://hlinkfile"/>
              </a:rPr>
              <a:t>阴影的添加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（公众号：秀米</a:t>
            </a:r>
            <a:r>
              <a:rPr lang="en-US" altLang="zh-CN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XIUMI</a:t>
            </a:r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）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或寻找相对简洁的已有模板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图片寻找：</a:t>
            </a:r>
            <a:r>
              <a:rPr lang="en-US" altLang="zh-CN" sz="2800" dirty="0">
                <a:latin typeface="+mj-ea"/>
                <a:ea typeface="+mj-ea"/>
                <a:cs typeface="FZQingKeBenYueSongS-R-GB"/>
                <a:sym typeface="+mn-ea"/>
                <a:hlinkClick r:id="rId2"/>
              </a:rPr>
              <a:t>http://huaban.com/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  <p:pic>
        <p:nvPicPr>
          <p:cNvPr id="8" name="图片 7" descr="IMG_5338"/>
          <p:cNvPicPr>
            <a:picLocks noChangeAspect="1"/>
          </p:cNvPicPr>
          <p:nvPr/>
        </p:nvPicPr>
        <p:blipFill>
          <a:blip r:embed="rId3"/>
          <a:srcRect t="13949" r="1283" b="4126"/>
          <a:stretch>
            <a:fillRect/>
          </a:stretch>
        </p:blipFill>
        <p:spPr>
          <a:xfrm>
            <a:off x="7040245" y="1616075"/>
            <a:ext cx="2295525" cy="3387725"/>
          </a:xfrm>
          <a:prstGeom prst="rect">
            <a:avLst/>
          </a:prstGeom>
        </p:spPr>
      </p:pic>
      <p:pic>
        <p:nvPicPr>
          <p:cNvPr id="9" name="图片 8" descr="IMG_53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05" y="2424430"/>
            <a:ext cx="2081530" cy="1589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000">
        <p15:prstTrans prst="curtains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5938" y="258846"/>
              <a:ext cx="6976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配图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71320" y="1054735"/>
            <a:ext cx="8849360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表情包的使用：可能锦上添花，也可能很尴尬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（考虑文风以及与文案的贴合程度）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emoji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的使用：活泼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+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精致，超好用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App4U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｜如何优雅地交作业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pic>
        <p:nvPicPr>
          <p:cNvPr id="3" name="图片 2" descr="IMG_5342"/>
          <p:cNvPicPr>
            <a:picLocks noChangeAspect="1"/>
          </p:cNvPicPr>
          <p:nvPr/>
        </p:nvPicPr>
        <p:blipFill>
          <a:blip r:embed="rId2"/>
          <a:srcRect t="9828" r="-1781" b="37966"/>
          <a:stretch>
            <a:fillRect/>
          </a:stretch>
        </p:blipFill>
        <p:spPr>
          <a:xfrm>
            <a:off x="3917315" y="3263900"/>
            <a:ext cx="3606800" cy="3289300"/>
          </a:xfrm>
          <a:prstGeom prst="rect">
            <a:avLst/>
          </a:prstGeom>
        </p:spPr>
      </p:pic>
      <p:pic>
        <p:nvPicPr>
          <p:cNvPr id="8" name="图片 7" descr="IMG_5341"/>
          <p:cNvPicPr>
            <a:picLocks noChangeAspect="1"/>
          </p:cNvPicPr>
          <p:nvPr/>
        </p:nvPicPr>
        <p:blipFill>
          <a:blip r:embed="rId3"/>
          <a:srcRect t="33379" r="-1627" b="34993"/>
          <a:stretch>
            <a:fillRect/>
          </a:stretch>
        </p:blipFill>
        <p:spPr>
          <a:xfrm>
            <a:off x="7592695" y="3322320"/>
            <a:ext cx="3016250" cy="1668780"/>
          </a:xfrm>
          <a:prstGeom prst="rect">
            <a:avLst/>
          </a:prstGeom>
        </p:spPr>
      </p:pic>
      <p:pic>
        <p:nvPicPr>
          <p:cNvPr id="9" name="图片 8" descr="IMG_5340"/>
          <p:cNvPicPr>
            <a:picLocks noChangeAspect="1"/>
          </p:cNvPicPr>
          <p:nvPr/>
        </p:nvPicPr>
        <p:blipFill>
          <a:blip r:embed="rId4"/>
          <a:srcRect l="-999" t="21381" r="-384" b="61112"/>
          <a:stretch>
            <a:fillRect/>
          </a:stretch>
        </p:blipFill>
        <p:spPr>
          <a:xfrm>
            <a:off x="518160" y="4828540"/>
            <a:ext cx="3677920" cy="1129030"/>
          </a:xfrm>
          <a:prstGeom prst="rect">
            <a:avLst/>
          </a:prstGeom>
        </p:spPr>
      </p:pic>
      <p:pic>
        <p:nvPicPr>
          <p:cNvPr id="11" name="图片 10" descr="IMG_5339"/>
          <p:cNvPicPr>
            <a:picLocks noChangeAspect="1"/>
          </p:cNvPicPr>
          <p:nvPr/>
        </p:nvPicPr>
        <p:blipFill>
          <a:blip r:embed="rId5"/>
          <a:srcRect l="1469" t="12923" r="5780" b="71351"/>
          <a:stretch>
            <a:fillRect/>
          </a:stretch>
        </p:blipFill>
        <p:spPr>
          <a:xfrm>
            <a:off x="518160" y="3729990"/>
            <a:ext cx="2830830" cy="853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63455" y="3263900"/>
            <a:ext cx="1459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emoji+</a:t>
            </a: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阴影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有奇效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5938" y="258846"/>
              <a:ext cx="6976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配图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80515" y="767715"/>
            <a:ext cx="94532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封面图简单设计：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低饱和度背景色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+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小图标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/emoji/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对话框…小但精致的东西</a:t>
            </a:r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sz="2000" dirty="0">
                <a:latin typeface="Hiragino Sans GB W3" panose="020B0300000000000000" charset="-122"/>
                <a:ea typeface="Hiragino Sans GB W3" panose="020B0300000000000000" charset="-122"/>
              </a:rPr>
              <a:t>封面图：</a:t>
            </a:r>
            <a:r>
              <a:rPr lang="en-US" sz="2000" dirty="0">
                <a:latin typeface="Hiragino Sans GB W3" panose="020B0300000000000000" charset="-122"/>
                <a:ea typeface="Hiragino Sans GB W3" panose="020B0300000000000000" charset="-122"/>
              </a:rPr>
              <a:t>2.35:1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（</a:t>
            </a:r>
            <a:r>
              <a:rPr sz="2000" dirty="0">
                <a:latin typeface="Hiragino Sans GB W3" panose="020B0300000000000000" charset="-122"/>
                <a:ea typeface="Hiragino Sans GB W3" panose="020B0300000000000000" charset="-122"/>
              </a:rPr>
              <a:t>900*</a:t>
            </a:r>
            <a:r>
              <a:rPr lang="en-US" sz="2000" dirty="0">
                <a:latin typeface="Hiragino Sans GB W3" panose="020B0300000000000000" charset="-122"/>
                <a:ea typeface="Hiragino Sans GB W3" panose="020B0300000000000000" charset="-122"/>
              </a:rPr>
              <a:t>383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）</a:t>
            </a:r>
            <a:r>
              <a:rPr lang="zh-CN" sz="2000" dirty="0">
                <a:latin typeface="Hiragino Sans GB W3" panose="020B0300000000000000" charset="-122"/>
                <a:ea typeface="Hiragino Sans GB W3" panose="020B0300000000000000" charset="-122"/>
              </a:rPr>
              <a:t>。</a:t>
            </a:r>
            <a:endParaRPr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pic>
        <p:nvPicPr>
          <p:cNvPr id="5" name="图片 4" descr="IMG_53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2495" y="2380615"/>
            <a:ext cx="2806065" cy="1680845"/>
          </a:xfrm>
          <a:prstGeom prst="rect">
            <a:avLst/>
          </a:prstGeom>
        </p:spPr>
      </p:pic>
      <p:pic>
        <p:nvPicPr>
          <p:cNvPr id="10" name="图片 9" descr="IMG_53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90" y="2380615"/>
            <a:ext cx="2546350" cy="2040255"/>
          </a:xfrm>
          <a:prstGeom prst="rect">
            <a:avLst/>
          </a:prstGeom>
        </p:spPr>
      </p:pic>
      <p:pic>
        <p:nvPicPr>
          <p:cNvPr id="12" name="图片 11" descr="IMG_53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95" y="4061460"/>
            <a:ext cx="2912110" cy="2186305"/>
          </a:xfrm>
          <a:prstGeom prst="rect">
            <a:avLst/>
          </a:prstGeom>
        </p:spPr>
      </p:pic>
      <p:pic>
        <p:nvPicPr>
          <p:cNvPr id="13" name="图片 12" descr="IMG_5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5" y="4154170"/>
            <a:ext cx="2361565" cy="1587500"/>
          </a:xfrm>
          <a:prstGeom prst="rect">
            <a:avLst/>
          </a:prstGeom>
        </p:spPr>
      </p:pic>
      <p:pic>
        <p:nvPicPr>
          <p:cNvPr id="14" name="图片 13" descr="IMG_5345"/>
          <p:cNvPicPr>
            <a:picLocks noChangeAspect="1"/>
          </p:cNvPicPr>
          <p:nvPr/>
        </p:nvPicPr>
        <p:blipFill>
          <a:blip r:embed="rId5"/>
          <a:srcRect t="16092" r="337"/>
          <a:stretch>
            <a:fillRect/>
          </a:stretch>
        </p:blipFill>
        <p:spPr>
          <a:xfrm>
            <a:off x="1041400" y="2557780"/>
            <a:ext cx="2079625" cy="3113405"/>
          </a:xfrm>
          <a:prstGeom prst="rect">
            <a:avLst/>
          </a:prstGeom>
        </p:spPr>
      </p:pic>
      <p:pic>
        <p:nvPicPr>
          <p:cNvPr id="15" name="图片 14" descr="IMG_53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110" y="4494530"/>
            <a:ext cx="2462530" cy="1709420"/>
          </a:xfrm>
          <a:prstGeom prst="rect">
            <a:avLst/>
          </a:prstGeom>
        </p:spPr>
      </p:pic>
      <p:pic>
        <p:nvPicPr>
          <p:cNvPr id="16" name="图片 15" descr="IMG_53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2557780"/>
            <a:ext cx="2385695" cy="1596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9313" y="258846"/>
              <a:ext cx="69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其他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69695" y="697230"/>
            <a:ext cx="945324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不会的操作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→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秀米公众号搜索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排版审核：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Android+iOS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参考别人的推文思路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</a:rPr>
              <a:t>局部气候调查组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（科普向，文案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思路）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</a:rPr>
              <a:t>深夜发媸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（安利向，文案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排版都可以参考）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好物安利｜有哪个美妆品牌便宜又好用，每一款都让人想无限回购？</a:t>
            </a:r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我要</a:t>
            </a:r>
            <a:r>
              <a:rPr lang="en-US" altLang="zh-CN" sz="2000" b="1" dirty="0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WhatYouNeed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、</a:t>
            </a:r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概率论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（活动推文可以参考）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活动推荐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成都｜给周末一个沸腾的机会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3" action="ppaction://hlinkfile"/>
              </a:rPr>
              <a:t>活动推荐｜这次万圣节，让我们出门搞个大的。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4" action="ppaction://hlinkfile"/>
              </a:rPr>
              <a:t>【一周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4" action="ppaction://hlinkfile"/>
              </a:rPr>
              <a:t>CP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4" action="ppaction://hlinkfile"/>
              </a:rPr>
              <a:t>】嘿，来场春日限时恋爱吧！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b="1" dirty="0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GQ</a:t>
            </a:r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实验室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、</a:t>
            </a:r>
            <a:r>
              <a:rPr lang="en-US" altLang="zh-CN" sz="2000" b="1" dirty="0"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KnowYourself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、</a:t>
            </a:r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</a:rPr>
              <a:t>不颓废青年、</a:t>
            </a:r>
            <a:r>
              <a:rPr lang="en-US" altLang="zh-CN" sz="2000" b="1" dirty="0">
                <a:latin typeface="Hiragino Sans GB W6" panose="020B0300000000000000" charset="-122"/>
                <a:ea typeface="Hiragino Sans GB W6" panose="020B0300000000000000" charset="-122"/>
              </a:rPr>
              <a:t>Voicer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</a:rPr>
              <a:t>求是潮</a:t>
            </a:r>
            <a:endParaRPr lang="zh-CN" altLang="en-US" sz="2000" b="1" dirty="0">
              <a:latin typeface="Hiragino Sans GB W6" panose="020B0300000000000000" charset="-122"/>
              <a:ea typeface="Hiragino Sans GB W6" panose="020B0300000000000000" charset="-122"/>
            </a:endParaRPr>
          </a:p>
          <a:p>
            <a:pPr algn="l"/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征集推文：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5" action="ppaction://hlinkfile"/>
              </a:rPr>
              <a:t>与室友共处的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5" action="ppaction://hlinkfile"/>
              </a:rPr>
              <a:t>10000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5" action="ppaction://hlinkfile"/>
              </a:rPr>
              <a:t>个小时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   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6" action="ppaction://hlinkfile"/>
              </a:rPr>
              <a:t>你好，我们重新认识一下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活动推文：搜索“潮汐”“记者节”“网络文化节”等关键词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（过于古早的就别参考了）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……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2700000">
            <a:off x="5195898" y="2604115"/>
            <a:ext cx="1800225" cy="1800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04409" y="3034674"/>
            <a:ext cx="19825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活动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安利推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airplan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26160"/>
            <a:ext cx="10515600" cy="3596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推文风格：依据活动性质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学术类、名人讲座：正经优雅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娱乐性质如观影会、音乐节：轻松活泼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造势的推文数量根据活动规模决定，少则两三篇，多则五六篇，文案风格最好统一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注：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1.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需要抢票的活动一般需要出抢票指南，此类推文应直截了当，使读者迅速掌握重要信息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2.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活动基本信息必须高亮，即使正文已经提及，结尾也可以再强调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3.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预热推主要目的是给人以深刻印象，套路也可以（前面讲故事后面打广告之类）；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正式推则一般以给出活动基本信息为主要目的，务必注意重要信息的传达是否直接明确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434975"/>
            <a:ext cx="1904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</a:rPr>
              <a:t>活动推文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4622165"/>
            <a:ext cx="378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安利推文（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App4U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）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5076825"/>
            <a:ext cx="88620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风格上平易近人，活泼一些也可以；尽可能去专业化，复杂操作简单描述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配色也可以不要太性冷淡风；</a:t>
            </a: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emoji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等可爱元素、强调色的使用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不要杂乱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2700000">
            <a:off x="5195898" y="2604115"/>
            <a:ext cx="1800225" cy="1800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05044" y="3212474"/>
            <a:ext cx="1982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案例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airplan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240" y="1048385"/>
            <a:ext cx="10890885" cy="4761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趣链科技推广示例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  <a:hlinkClick r:id="rId2" action="ppaction://hlinkfile"/>
              </a:rPr>
              <a:t>一封来自浙大校友、一加科技创始人兼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  <a:hlinkClick r:id="rId2" action="ppaction://hlinkfile"/>
              </a:rPr>
              <a:t>CEO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  <a:hlinkClick r:id="rId2" action="ppaction://hlinkfile"/>
              </a:rPr>
              <a:t>刘作虎的邀请函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 （标题✓定语可以精简一点 斜体✓）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hlinkClick r:id="rId1" action="ppaction://hlinkfile"/>
            </a:endParaRPr>
          </a:p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简洁✓端庄✓标注重点✓图片边框阴影✓正文格式✓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稍显单调，可以考虑增加一种强调色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两种分段格式（首行缩进和中间对齐）之间可以考虑隔得远一点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图片上下、标题和正文之间最好各空一行，否则会有点挤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文字底色可以考虑两端加空格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如果采用左侧对齐的分段格式，可以考虑用右侧对齐的格式呼应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最后海报的模板有点多余（让海报本身显小了，重要信息传达不够明显）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正文和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banner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之间其实不需要用分割线，有割裂感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标题模板可以考虑换一个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活动重点信息可以更显眼一点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9615"/>
            <a:ext cx="10515600" cy="5398770"/>
          </a:xfrm>
        </p:spPr>
        <p:txBody>
          <a:bodyPr>
            <a:normAutofit fontScale="97500" lnSpcReduction="10000"/>
          </a:bodyPr>
          <a:lstStyle/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如何「优雅」地编辑文本？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hlinkClick r:id="rId2" action="ppaction://hlinkfile"/>
            </a:endParaRPr>
          </a:p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标题✓场景引入✓配色简洁✓标注重点✓图片边框阴影✓小标题✓文案活泼✓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·banner</a:t>
            </a:r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正文字色过浅，加上点状背景，阅读会有点吃力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页边距不等，留出的空白可以多一些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强调色最好从一而终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图片上下最好各空一行，否则会有点挤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文字底色可以考虑两端加空格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如果采用左侧对齐的分段格式，可以考虑用右侧对齐的格式呼应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“点击图片有惊喜”没有加红的必要，只有一处的红色会显突兀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en-US" altLang="zh-CN" sz="2000" dirty="0" err="1">
                <a:latin typeface="Hiragino Sans GB W3" panose="020B0300000000000000" charset="-122"/>
                <a:ea typeface="Hiragino Sans GB W3" panose="020B0300000000000000" charset="-122"/>
              </a:rPr>
              <a:t>svg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图片，进阶操作✓图片下半部空白过多，布局略失衡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小标题最好居中，或者一左一右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蓝色箭头不是特别好看，可以考虑替换为👇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·app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的截图如果可以的话，最好也考虑到和整篇推文的适配性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54330"/>
            <a:ext cx="10515600" cy="6014085"/>
          </a:xfrm>
        </p:spPr>
        <p:txBody>
          <a:bodyPr>
            <a:normAutofit fontScale="90000"/>
          </a:bodyPr>
          <a:lstStyle/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文案特辑：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设计风格一直在迭代，但永远有一个位置属于中国风。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介绍细致✓语言优美✓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可以考虑更活泼一点，尽量以向朋友安利而不是向陌生人介绍的语气组织语言，把自己的定位和读者放在一起。减少二三人称，用场景叙述而非议论会显得更平易近人。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e.g.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en-US" altLang="zh-CN" sz="2000" dirty="0" err="1">
                <a:latin typeface="Hiragino Sans GB W3" panose="020B0300000000000000" charset="-122"/>
                <a:ea typeface="Hiragino Sans GB W3" panose="020B0300000000000000" charset="-122"/>
              </a:rPr>
              <a:t>也希望这种极简的风格能给面临众多ddl的学子们带来身心上的放松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」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→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DDL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压身？不如在极简的中国风里松一口气。」（场景化、去“学子们”这种有距离感的称谓）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大段文字可以考虑拆分。科普或安利向推文的读者是不够耐心的。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你还在为喜欢诗词却不能充分利用闲暇时光欣赏，又或是喜欢中国传统乐器而找不到好听的歌单而感到烦恼吗？这款APP不仅提供了随机推送的诗词、也提供了对诗词和文章分类详尽的文库板块，更是能找到一个个精心挑选过的传统乐器歌单。让你在丝竹声和书香气中，邂逅最美的自己。」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→</a:t>
            </a:r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喜欢诗词却不能充分利用闲暇时光欣赏？」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喜欢中国传统乐器却找不到好听的歌？」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「在这款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APP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——」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「随机推送的诗词✓」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对诗词和文章分类详尽的文库✓」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「精心挑选的传统乐器歌单✓」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「来丝竹声和书香气里，邂逅最美的自己」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29045" y="4004310"/>
            <a:ext cx="42310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写推文≠写作文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碎片化写作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可读性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2700000">
            <a:off x="5195898" y="2528550"/>
            <a:ext cx="1800225" cy="1800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04409" y="3136909"/>
            <a:ext cx="1982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文案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airplan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2700000">
            <a:off x="5105093" y="1623040"/>
            <a:ext cx="1800225" cy="1800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13604" y="2231399"/>
            <a:ext cx="1982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谢谢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23160" y="5339080"/>
            <a:ext cx="8000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参考资料：推广策划中心</a:t>
            </a:r>
            <a:r>
              <a:rPr lang="en-US" altLang="zh-CN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2019</a:t>
            </a:r>
            <a:r>
              <a:rPr lang="zh-CN" altLang="en-US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届三总的内训</a:t>
            </a:r>
            <a:r>
              <a:rPr lang="en-US" altLang="zh-CN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ppt</a:t>
            </a:r>
            <a:r>
              <a:rPr lang="zh-CN" altLang="en-US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及</a:t>
            </a:r>
            <a:r>
              <a:rPr lang="en-US" altLang="zh-CN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2021</a:t>
            </a:r>
            <a:r>
              <a:rPr lang="zh-CN" altLang="en-US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推广工作手册</a:t>
            </a:r>
            <a:endParaRPr lang="zh-CN" altLang="en-US">
              <a:solidFill>
                <a:schemeClr val="bg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谢谢他们！</a:t>
            </a:r>
            <a:endParaRPr lang="zh-CN" altLang="en-US">
              <a:solidFill>
                <a:schemeClr val="bg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4354453" y="1475099"/>
            <a:ext cx="3955121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Hiragino Sans GB Bold" charset="0"/>
                <a:ea typeface="Hiragino Sans GB Bold" charset="0"/>
              </a:rPr>
              <a:t>确定推文内容呈现形式</a:t>
            </a:r>
            <a:endParaRPr lang="en-US" altLang="zh-CN" sz="2400" b="1" dirty="0">
              <a:latin typeface="Hiragino Sans GB Bold" charset="0"/>
              <a:ea typeface="Hiragino Sans GB Bold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Songti SC" panose="02010800040101010101" pitchFamily="2" charset="-122"/>
                <a:ea typeface="Songti SC" panose="02010800040101010101" pitchFamily="2" charset="-122"/>
              </a:rPr>
              <a:t>👇</a:t>
            </a:r>
            <a:endParaRPr lang="zh-CN" altLang="en-US" sz="24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4457852" y="287372"/>
            <a:ext cx="3721204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Hiragino Sans GB Bold" charset="0"/>
                <a:ea typeface="Hiragino Sans GB Bold" charset="0"/>
              </a:rPr>
              <a:t>确定推文方向及主题</a:t>
            </a:r>
            <a:endParaRPr lang="en-US" altLang="zh-CN" sz="2400" b="1" dirty="0">
              <a:latin typeface="Hiragino Sans GB Bold" charset="0"/>
              <a:ea typeface="Hiragino Sans GB Bold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Songti SC" panose="02010800040101010101" pitchFamily="2" charset="-122"/>
                <a:ea typeface="Songti SC" panose="02010800040101010101" pitchFamily="2" charset="-122"/>
              </a:rPr>
              <a:t>👇</a:t>
            </a:r>
            <a:endParaRPr lang="zh-CN" altLang="en-US" sz="24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1547399" y="2662826"/>
            <a:ext cx="9569228" cy="433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latin typeface="Hiragino Sans GB Bold" charset="0"/>
                <a:ea typeface="Hiragino Sans GB Bold" charset="0"/>
              </a:rPr>
              <a:t>H5 漫画  纯文字 图文 字体长图  ……</a:t>
            </a:r>
            <a:endParaRPr lang="zh-CN" altLang="en-US" sz="2400" b="1" dirty="0">
              <a:latin typeface="Hiragino Sans GB Bold" charset="0"/>
              <a:ea typeface="Hiragino Sans GB Bold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Songti SC" panose="02010800040101010101" pitchFamily="2" charset="-122"/>
                <a:ea typeface="Songti SC" panose="02010800040101010101" pitchFamily="2" charset="-122"/>
              </a:rPr>
              <a:t>👇</a:t>
            </a:r>
            <a:endParaRPr lang="en-US" altLang="zh-CN" sz="24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Hiragino Sans GB Bold" charset="0"/>
                <a:ea typeface="Hiragino Sans GB Bold" charset="0"/>
              </a:rPr>
              <a:t>继续细分文案形式 枚举式 叙述式 解谜式 问答式 测评式    </a:t>
            </a:r>
            <a:endParaRPr lang="zh-CN" altLang="en-US" sz="2400" b="1" dirty="0">
              <a:latin typeface="Hiragino Sans GB Bold" charset="0"/>
              <a:ea typeface="Hiragino Sans GB Bold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Hiragino Sans GB Bold" charset="0"/>
                <a:ea typeface="Hiragino Sans GB Bold" charset="0"/>
              </a:rPr>
              <a:t>👇</a:t>
            </a:r>
            <a:endParaRPr lang="zh-CN" altLang="en-US" sz="2400" b="1" dirty="0">
              <a:latin typeface="Hiragino Sans GB Bold" charset="0"/>
              <a:ea typeface="Hiragino Sans GB Bold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Hiragino Sans GB Bold" charset="0"/>
                <a:ea typeface="Hiragino Sans GB Bold" charset="0"/>
              </a:rPr>
              <a:t>确定文案风格 幽默 严肃 走心 暖文 酷酷</a:t>
            </a:r>
            <a:endParaRPr lang="zh-CN" altLang="en-US" sz="2400" b="1" dirty="0">
              <a:latin typeface="Hiragino Sans GB Bold" charset="0"/>
              <a:ea typeface="Hiragino Sans GB Bold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Hiragino Sans GB Bold" charset="0"/>
                <a:ea typeface="Hiragino Sans GB Bold" charset="0"/>
              </a:rPr>
              <a:t>👇</a:t>
            </a:r>
            <a:endParaRPr lang="zh-CN" altLang="en-US" sz="2400" b="1" dirty="0">
              <a:latin typeface="Hiragino Sans GB Bold" charset="0"/>
              <a:ea typeface="Hiragino Sans GB Bold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Hiragino Sans GB Bold" charset="0"/>
                <a:ea typeface="Hiragino Sans GB Bold" charset="0"/>
              </a:rPr>
              <a:t>写啊！</a:t>
            </a:r>
            <a:endParaRPr lang="en-US" altLang="zh-CN" sz="24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1" dirty="0">
              <a:latin typeface="Songti SC" panose="02010800040101010101" pitchFamily="2" charset="-122"/>
              <a:ea typeface="Songti SC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分条列举：清爽；适合短而可爱的、来自多人的句子（如征集推）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单角色叙述</a:t>
            </a:r>
            <a:r>
              <a:rPr lang="en-US" altLang="zh-CN"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多角色叙述：走心；共鸣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问答：密集的信息输出；测评类；气氛调节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解谜：趣味性强；简单；短；玩梗大众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对话：阅读轻松；制作简单；玩梗大众（考虑到口语化，别太尴尬）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b="1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拒绝低龄化，可爱≠幼稚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文案还靠平时积累，辗转反侧的时候多看点推文</a:t>
            </a:r>
            <a:r>
              <a:rPr lang="en-US" altLang="zh-CN">
                <a:latin typeface="Hiragino Sans GB W3" panose="020B0300000000000000" charset="-122"/>
                <a:ea typeface="Hiragino Sans GB W3" panose="020B0300000000000000" charset="-122"/>
              </a:rPr>
              <a:t>8 </a:t>
            </a: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️</a:t>
            </a:r>
            <a:r>
              <a:rPr lang="en-US" altLang="zh-CN">
                <a:latin typeface="Hiragino Sans GB W3" panose="020B0300000000000000" charset="-122"/>
                <a:ea typeface="Hiragino Sans GB W3" panose="020B0300000000000000" charset="-122"/>
              </a:rPr>
              <a:t> &gt;3&lt;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7183" y="225191"/>
              <a:ext cx="1706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正文：纯文字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直截了当型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蹭热点型：化用时事、流行语等 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e.g.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《纯路人，杭州现在是哈尔滨吗？》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《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开包验身份，今天我预言家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》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文艺型：化用歌词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书名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名言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“掏心窝”式：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e.g.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《早八的前一晚我还在想你》《谁的心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跳不藏着独家记忆？》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欲语还休型：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e.g.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《今夜，脑洞研究所派出了六位研究员…》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好的标题需要大开脑洞，自由发挥的空间其实很大。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35183" y="225191"/>
              <a:ext cx="69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2700000">
            <a:off x="2541064" y="2434997"/>
            <a:ext cx="1800225" cy="1800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49893" y="3064310"/>
            <a:ext cx="1982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排版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70224" y="1971549"/>
            <a:ext cx="4479615" cy="7285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70224" y="3064702"/>
            <a:ext cx="4479615" cy="7285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670224" y="4013075"/>
            <a:ext cx="4479615" cy="7285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990608" y="2061585"/>
            <a:ext cx="1667986" cy="578882"/>
          </a:xfrm>
          <a:prstGeom prst="round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rPr>
              <a:t>基本格式</a:t>
            </a:r>
            <a:endParaRPr lang="zh-CN" altLang="en-US" sz="2800" dirty="0">
              <a:solidFill>
                <a:schemeClr val="bg1"/>
              </a:solidFill>
              <a:latin typeface="汉仪润圆-65W" panose="00020600040101010101" pitchFamily="18" charset="-122"/>
              <a:ea typeface="汉仪润圆-65W" panose="00020600040101010101" pitchFamily="18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347636" y="3139512"/>
            <a:ext cx="955199" cy="578882"/>
          </a:xfrm>
          <a:prstGeom prst="round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rPr>
              <a:t>配色</a:t>
            </a:r>
            <a:endParaRPr lang="zh-CN" altLang="en-US" sz="2800" dirty="0">
              <a:solidFill>
                <a:schemeClr val="bg1"/>
              </a:solidFill>
              <a:latin typeface="汉仪润圆-65W" panose="00020600040101010101" pitchFamily="18" charset="-122"/>
              <a:ea typeface="汉仪润圆-65W" panose="00020600040101010101" pitchFamily="18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347002" y="4087814"/>
            <a:ext cx="955199" cy="578882"/>
          </a:xfrm>
          <a:prstGeom prst="round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rPr>
              <a:t>配图</a:t>
            </a:r>
            <a:endParaRPr lang="zh-CN" altLang="en-US" sz="2800" dirty="0">
              <a:solidFill>
                <a:schemeClr val="bg1"/>
              </a:solidFill>
              <a:latin typeface="汉仪润圆-65W" panose="00020600040101010101" pitchFamily="18" charset="-122"/>
              <a:ea typeface="汉仪润圆-65W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44979" cy="544656"/>
            <a:chOff x="-783916" y="152400"/>
            <a:chExt cx="2744979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3" y="225191"/>
              <a:ext cx="196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基本格式：正文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23880" y="823959"/>
            <a:ext cx="9096482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字号：正文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14px</a:t>
            </a:r>
            <a:r>
              <a:rPr lang="zh-CN" altLang="en-US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；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小标题（一般）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16px</a:t>
            </a:r>
            <a:r>
              <a:rPr lang="zh-CN" altLang="en-US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；版权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12px</a:t>
            </a:r>
            <a:r>
              <a:rPr lang="zh-CN" altLang="en-US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浅灰</a:t>
            </a:r>
            <a:endParaRPr lang="en-US" altLang="zh-CN" sz="2400" dirty="0">
              <a:latin typeface="+mj-lt"/>
              <a:ea typeface="汉仪新蒂手札体" panose="020005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间距：行间距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2   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页边距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15</a:t>
            </a:r>
            <a:endParaRPr lang="en-US" altLang="zh-CN" sz="24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字体：（自带字体）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iOS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苹方简细体；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Android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思源黑体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	 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（图片型字体）注意风格与推文统一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字色：</a:t>
            </a:r>
            <a:r>
              <a:rPr lang="en-US" altLang="zh-CN" sz="2800" dirty="0">
                <a:latin typeface="+mj-lt"/>
                <a:ea typeface="汉仪新蒂手札体" panose="02000500000000000000" pitchFamily="2" charset="-122"/>
                <a:sym typeface="+mn-ea"/>
              </a:rPr>
              <a:t>rgb</a:t>
            </a:r>
            <a:r>
              <a:rPr lang="zh-CN" altLang="en-US" sz="2800" dirty="0">
                <a:latin typeface="+mj-lt"/>
                <a:ea typeface="汉仪新蒂手札体" panose="02000500000000000000" pitchFamily="2" charset="-122"/>
                <a:sym typeface="+mn-ea"/>
              </a:rPr>
              <a:t>（</a:t>
            </a:r>
            <a:r>
              <a:rPr lang="en-US" altLang="zh-CN" sz="2800" dirty="0">
                <a:latin typeface="+mj-lt"/>
                <a:ea typeface="汉仪新蒂手札体" panose="02000500000000000000" pitchFamily="2" charset="-122"/>
                <a:sym typeface="+mn-ea"/>
              </a:rPr>
              <a:t>89,89,89</a:t>
            </a:r>
            <a:r>
              <a:rPr lang="zh-CN" altLang="en-US" sz="2800" dirty="0">
                <a:latin typeface="+mj-lt"/>
                <a:ea typeface="汉仪新蒂手札体" panose="02000500000000000000" pitchFamily="2" charset="-122"/>
                <a:sym typeface="+mn-ea"/>
              </a:rPr>
              <a:t>）</a:t>
            </a:r>
            <a:r>
              <a:rPr lang="en-US" altLang="zh-CN" sz="2800" dirty="0">
                <a:latin typeface="+mj-lt"/>
                <a:ea typeface="汉仪新蒂手札体" panose="02000500000000000000" pitchFamily="2" charset="-122"/>
                <a:sym typeface="+mn-ea"/>
              </a:rPr>
              <a:t>#595959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单击设置</a:t>
            </a:r>
            <a:r>
              <a:rPr lang="en-US" altLang="zh-CN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/</a:t>
            </a:r>
            <a:r>
              <a:rPr lang="zh-CN" altLang="en-US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页边空白</a:t>
            </a:r>
            <a:r>
              <a:rPr lang="en-US" altLang="zh-CN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-</a:t>
            </a:r>
            <a:r>
              <a:rPr lang="zh-CN" altLang="en-US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基础格式</a:t>
            </a:r>
            <a:endParaRPr lang="zh-CN" altLang="en-US" sz="2800" dirty="0">
              <a:solidFill>
                <a:srgbClr val="C00000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头尾</a:t>
            </a:r>
            <a:r>
              <a:rPr lang="en-US" altLang="zh-CN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banner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版权信息（参考</a:t>
            </a:r>
            <a:r>
              <a:rPr lang="en-US" altLang="zh-CN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qsc</a:t>
            </a: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其他推文）</a:t>
            </a:r>
            <a:endParaRPr lang="zh-CN" altLang="en-US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  <p:pic>
        <p:nvPicPr>
          <p:cNvPr id="9" name="图片 8" descr="基础格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1670" y="3683000"/>
            <a:ext cx="3575050" cy="2581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44979" cy="544656"/>
            <a:chOff x="-783916" y="152400"/>
            <a:chExt cx="2744979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3" y="225191"/>
              <a:ext cx="196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基本格式：背景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41692" y="1165335"/>
            <a:ext cx="10508615" cy="5173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背景图：格子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背景色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1"/>
              </a:rPr>
              <a:t>推广｜十年之后，我们还是音乐人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2"/>
              </a:rPr>
              <a:t>推广｜十年光阴，未将热爱雨打风吹去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3"/>
              </a:rPr>
              <a:t>帮推派票｜咘贰音乐，十年怎敌二日的等待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4" action="ppaction://hlinkfile"/>
              </a:rPr>
              <a:t>“我知道你在怀念什么”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5"/>
              </a:rPr>
              <a:t>今天你秃秃秃秃秃秃秃头了吗？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latin typeface="Hiragino Sans GB W6" panose="020B0300000000000000" charset="-122"/>
                <a:ea typeface="Hiragino Sans GB W6" panose="020B0300000000000000" charset="-122"/>
                <a:cs typeface="Hiragino Sans GB W3" panose="020B0300000000000000" charset="-122"/>
              </a:rPr>
              <a:t>风格感</a:t>
            </a:r>
            <a:endParaRPr lang="zh-CN" altLang="en-US" sz="2800" b="1" dirty="0">
              <a:latin typeface="Hiragino Sans GB W6" panose="020B0300000000000000" charset="-122"/>
              <a:ea typeface="Hiragino Sans GB W6" panose="020B0300000000000000" charset="-122"/>
              <a:cs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3042</Words>
  <Application>WPS 表格</Application>
  <PresentationFormat>宽屏</PresentationFormat>
  <Paragraphs>281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58" baseType="lpstr">
      <vt:lpstr>Arial</vt:lpstr>
      <vt:lpstr>方正书宋_GBK</vt:lpstr>
      <vt:lpstr>Wingdings</vt:lpstr>
      <vt:lpstr>Calibri</vt:lpstr>
      <vt:lpstr>宋体</vt:lpstr>
      <vt:lpstr>汉仪书宋二KW</vt:lpstr>
      <vt:lpstr>汉仪润圆-65W</vt:lpstr>
      <vt:lpstr>苹方-简</vt:lpstr>
      <vt:lpstr>汉仪新蒂手札体</vt:lpstr>
      <vt:lpstr>Hiragino Sans GB W3</vt:lpstr>
      <vt:lpstr>造字工房悦黑体验版纤细体</vt:lpstr>
      <vt:lpstr>Hiragino Sans GB Bold</vt:lpstr>
      <vt:lpstr>Songti SC</vt:lpstr>
      <vt:lpstr>Hiragino Sans GB W6</vt:lpstr>
      <vt:lpstr>造字工房悦黑（非商用）纤细体</vt:lpstr>
      <vt:lpstr>FZQingKeBenYueSongS-R-GB</vt:lpstr>
      <vt:lpstr>等线</vt:lpstr>
      <vt:lpstr>华文宋体</vt:lpstr>
      <vt:lpstr>微软雅黑</vt:lpstr>
      <vt:lpstr>汉仪旗黑</vt:lpstr>
      <vt:lpstr>宋体</vt:lpstr>
      <vt:lpstr>Arial Unicode MS</vt:lpstr>
      <vt:lpstr>等线 Light</vt:lpstr>
      <vt:lpstr>汉仪中等线KW</vt:lpstr>
      <vt:lpstr>Apple Color Emoji</vt:lpstr>
      <vt:lpstr>Thonburi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yangweiyi</cp:lastModifiedBy>
  <cp:revision>136</cp:revision>
  <dcterms:created xsi:type="dcterms:W3CDTF">2021-12-05T11:26:13Z</dcterms:created>
  <dcterms:modified xsi:type="dcterms:W3CDTF">2021-12-05T11:26:13Z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